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5"/>
  </p:notesMasterIdLst>
  <p:handoutMasterIdLst>
    <p:handoutMasterId r:id="rId16"/>
  </p:handoutMasterIdLst>
  <p:sldIdLst>
    <p:sldId id="256" r:id="rId5"/>
    <p:sldId id="257" r:id="rId6"/>
    <p:sldId id="278" r:id="rId7"/>
    <p:sldId id="279" r:id="rId8"/>
    <p:sldId id="258" r:id="rId9"/>
    <p:sldId id="280" r:id="rId10"/>
    <p:sldId id="282" r:id="rId11"/>
    <p:sldId id="266" r:id="rId12"/>
    <p:sldId id="283" r:id="rId13"/>
    <p:sldId id="271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9898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7" autoAdjust="0"/>
    <p:restoredTop sz="90655" autoAdjust="0"/>
  </p:normalViewPr>
  <p:slideViewPr>
    <p:cSldViewPr snapToGrid="0">
      <p:cViewPr varScale="1">
        <p:scale>
          <a:sx n="57" d="100"/>
          <a:sy n="57" d="100"/>
        </p:scale>
        <p:origin x="948" y="44"/>
      </p:cViewPr>
      <p:guideLst/>
    </p:cSldViewPr>
  </p:slideViewPr>
  <p:outlineViewPr>
    <p:cViewPr>
      <p:scale>
        <a:sx n="33" d="100"/>
        <a:sy n="33" d="100"/>
      </p:scale>
      <p:origin x="0" y="-288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3403" y="29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E7F456E-01A6-4013-ACA5-F5492591A24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4983A3-9B9B-4D61-97C9-B9E239A3159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6F32FC-4BD9-442A-A8C6-51598C909FE3}" type="datetimeFigureOut">
              <a:rPr lang="en-US" smtClean="0"/>
              <a:t>7/30/2025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EABE74-7A97-4D17-8390-42ADD25C33C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2C1DBD-1052-425E-BF3C-983304BED5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EEFA9E-C190-4F5C-8394-BD5F1CD55C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8019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6371FA-A98D-41E8-93F4-09945841298A}" type="datetimeFigureOut">
              <a:rPr lang="en-US" smtClean="0"/>
              <a:t>7/30/2025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289C57-55D7-40A4-A101-E74FAC7A092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902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81288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04389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25226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03241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39544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61440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6593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56832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6838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41918" y="3329790"/>
            <a:ext cx="4941771" cy="3200400"/>
          </a:xfrm>
        </p:spPr>
        <p:txBody>
          <a:bodyPr anchor="ctr">
            <a:noAutofit/>
          </a:bodyPr>
          <a:lstStyle>
            <a:lvl1pPr algn="l">
              <a:defRPr sz="3600" spc="150" baseline="0"/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04F1E16-9A84-4D0E-9706-79C396AF6A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826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895350"/>
            <a:ext cx="3247662" cy="1917700"/>
          </a:xfrm>
        </p:spPr>
        <p:txBody>
          <a:bodyPr>
            <a:normAutofit/>
          </a:bodyPr>
          <a:lstStyle>
            <a:lvl1pPr algn="l">
              <a:defRPr lang="en-US" sz="24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A14C3057-3BCC-F9A2-98D8-17DDB36F1823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838200" y="2813049"/>
            <a:ext cx="3247662" cy="3238499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5214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4216396" y="895927"/>
            <a:ext cx="7137404" cy="5115889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5F91997C-538B-C8B9-14D7-31A1932F6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1615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1F777EF4-982E-9337-7E82-31DC723C1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34303BA-AFB6-0E22-486F-785994E3B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327564" cy="1505528"/>
            <a:chOff x="0" y="0"/>
            <a:chExt cx="2238376" cy="3105150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66E3A08-02EB-7B54-5089-E7A7F19FD725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1238250" cy="31051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14F9BE5-00B2-ADDF-771C-AB098B36C820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2238376" cy="24765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280816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37192"/>
            <a:ext cx="5655197" cy="1997867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200" y="2705177"/>
            <a:ext cx="5733772" cy="448990"/>
          </a:xfrm>
        </p:spPr>
        <p:txBody>
          <a:bodyPr anchor="ctr">
            <a:no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8199" y="3154166"/>
            <a:ext cx="5733773" cy="3032733"/>
          </a:xfrm>
        </p:spPr>
        <p:txBody>
          <a:bodyPr>
            <a:norm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1pPr>
            <a:lvl2pPr marL="7429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887108" y="2705177"/>
            <a:ext cx="3943627" cy="448989"/>
          </a:xfrm>
        </p:spPr>
        <p:txBody>
          <a:bodyPr anchor="ctr">
            <a:no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0120DFF5-B64A-9744-4500-1D7BBA19BF1C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887107" y="3164867"/>
            <a:ext cx="3943627" cy="3032733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5214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43986" y="6356350"/>
            <a:ext cx="4114800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E0588715-35AD-8BE1-A5FC-E28BDD3854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645" t="319" r="28732" b="73496"/>
          <a:stretch/>
        </p:blipFill>
        <p:spPr>
          <a:xfrm rot="10800000" flipH="1">
            <a:off x="6308436" y="-11"/>
            <a:ext cx="5883564" cy="236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4519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544E9C70-0200-3C21-7766-CB9EA5FBFA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590800" cy="1027906"/>
            <a:chOff x="0" y="0"/>
            <a:chExt cx="2590800" cy="1027906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D5E4B16-2071-DEE9-BE53-F35AFBEFCA57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0"/>
              <a:ext cx="259080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CB2B071-0355-D550-18A8-9D515CA16987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704850" cy="10279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53550"/>
            <a:ext cx="10515600" cy="1325563"/>
          </a:xfrm>
        </p:spPr>
        <p:txBody>
          <a:bodyPr anchor="b"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838200" y="2111381"/>
            <a:ext cx="10515600" cy="357096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BFB554B2-4C33-2975-9F27-94B8AE71DF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03C6776-E983-2BA3-1054-75996FE0F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6800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267200" y="3238103"/>
            <a:ext cx="4179570" cy="2850181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800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D3361C9-310A-4255-A94E-B77588962D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356350"/>
            <a:ext cx="4179570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140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514C6BF-376E-43E8-881D-2E76742699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4229100" y="0"/>
            <a:ext cx="7962901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500" y="1020445"/>
            <a:ext cx="2895600" cy="1325563"/>
          </a:xfrm>
        </p:spPr>
        <p:txBody>
          <a:bodyPr anchor="b">
            <a:normAutofit/>
          </a:bodyPr>
          <a:lstStyle>
            <a:lvl1pPr>
              <a:defRPr sz="28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33500" y="2674013"/>
            <a:ext cx="2895600" cy="3269589"/>
          </a:xfrm>
        </p:spPr>
        <p:txBody>
          <a:bodyPr>
            <a:normAutofit/>
          </a:bodyPr>
          <a:lstStyle>
            <a:lvl1pPr marL="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4pPr>
            <a:lvl5pPr marL="18288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33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124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487018"/>
            <a:ext cx="4179570" cy="3377354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A96E214-6A61-C8A7-B1DB-C8C260C134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557818" cy="6858000"/>
            <a:chOff x="0" y="0"/>
            <a:chExt cx="4762501" cy="5186363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A18BC1BC-99D6-D9F4-19F9-AAE722E2AE61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0" y="876300"/>
              <a:ext cx="4762500" cy="16287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6816F797-248B-2C75-29B9-DB65A809D47B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2638425" y="0"/>
              <a:ext cx="2124076" cy="518636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82501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487680"/>
            <a:ext cx="4179570" cy="3376691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D8E94DD-0F7B-3F92-58EA-5F06D557BF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990667" y="0"/>
            <a:ext cx="1126278" cy="251229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419F5397-34DB-BC88-ADF5-AA470A06FE5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5080"/>
            <a:ext cx="6576291" cy="6872605"/>
          </a:xfrm>
          <a:custGeom>
            <a:avLst/>
            <a:gdLst>
              <a:gd name="connsiteX0" fmla="*/ 0 w 6576291"/>
              <a:gd name="connsiteY0" fmla="*/ 0 h 6867525"/>
              <a:gd name="connsiteX1" fmla="*/ 6576291 w 6576291"/>
              <a:gd name="connsiteY1" fmla="*/ 0 h 6867525"/>
              <a:gd name="connsiteX2" fmla="*/ 6576291 w 6576291"/>
              <a:gd name="connsiteY2" fmla="*/ 6867525 h 6867525"/>
              <a:gd name="connsiteX3" fmla="*/ 0 w 6576291"/>
              <a:gd name="connsiteY3" fmla="*/ 6867525 h 6867525"/>
              <a:gd name="connsiteX4" fmla="*/ 0 w 6576291"/>
              <a:gd name="connsiteY4" fmla="*/ 0 h 6867525"/>
              <a:gd name="connsiteX0" fmla="*/ 0 w 6576291"/>
              <a:gd name="connsiteY0" fmla="*/ 5080 h 6872605"/>
              <a:gd name="connsiteX1" fmla="*/ 3604491 w 6576291"/>
              <a:gd name="connsiteY1" fmla="*/ 0 h 6872605"/>
              <a:gd name="connsiteX2" fmla="*/ 6576291 w 6576291"/>
              <a:gd name="connsiteY2" fmla="*/ 6872605 h 6872605"/>
              <a:gd name="connsiteX3" fmla="*/ 0 w 6576291"/>
              <a:gd name="connsiteY3" fmla="*/ 6872605 h 6872605"/>
              <a:gd name="connsiteX4" fmla="*/ 0 w 6576291"/>
              <a:gd name="connsiteY4" fmla="*/ 5080 h 6872605"/>
              <a:gd name="connsiteX0" fmla="*/ 0 w 6576291"/>
              <a:gd name="connsiteY0" fmla="*/ 0 h 6867525"/>
              <a:gd name="connsiteX1" fmla="*/ 3624811 w 6576291"/>
              <a:gd name="connsiteY1" fmla="*/ 10160 h 6867525"/>
              <a:gd name="connsiteX2" fmla="*/ 6576291 w 6576291"/>
              <a:gd name="connsiteY2" fmla="*/ 6867525 h 6867525"/>
              <a:gd name="connsiteX3" fmla="*/ 0 w 6576291"/>
              <a:gd name="connsiteY3" fmla="*/ 6867525 h 6867525"/>
              <a:gd name="connsiteX4" fmla="*/ 0 w 6576291"/>
              <a:gd name="connsiteY4" fmla="*/ 0 h 6867525"/>
              <a:gd name="connsiteX0" fmla="*/ 0 w 6576291"/>
              <a:gd name="connsiteY0" fmla="*/ 5080 h 6872605"/>
              <a:gd name="connsiteX1" fmla="*/ 3629891 w 6576291"/>
              <a:gd name="connsiteY1" fmla="*/ 0 h 6872605"/>
              <a:gd name="connsiteX2" fmla="*/ 6576291 w 6576291"/>
              <a:gd name="connsiteY2" fmla="*/ 6872605 h 6872605"/>
              <a:gd name="connsiteX3" fmla="*/ 0 w 6576291"/>
              <a:gd name="connsiteY3" fmla="*/ 6872605 h 6872605"/>
              <a:gd name="connsiteX4" fmla="*/ 0 w 6576291"/>
              <a:gd name="connsiteY4" fmla="*/ 5080 h 6872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76291" h="6872605">
                <a:moveTo>
                  <a:pt x="0" y="5080"/>
                </a:moveTo>
                <a:lnTo>
                  <a:pt x="3629891" y="0"/>
                </a:lnTo>
                <a:lnTo>
                  <a:pt x="6576291" y="6872605"/>
                </a:lnTo>
                <a:lnTo>
                  <a:pt x="0" y="6872605"/>
                </a:lnTo>
                <a:lnTo>
                  <a:pt x="0" y="5080"/>
                </a:lnTo>
                <a:close/>
              </a:path>
            </a:pathLst>
          </a:custGeom>
        </p:spPr>
        <p:txBody>
          <a:bodyPr lIns="182880" tIns="182880" bIns="91440"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40186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22318" y="268360"/>
            <a:ext cx="7288282" cy="2121177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EAC9D25F-5B3D-F5B2-5D02-C6BC6AA8987B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322388" y="2763078"/>
            <a:ext cx="7288212" cy="340705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1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8E16CF1-2502-F2F0-2C27-2DD7979033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096374" y="-25401"/>
            <a:ext cx="3095625" cy="6883401"/>
            <a:chOff x="9096375" y="-25401"/>
            <a:chExt cx="3095625" cy="6883401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322A6FB-333C-65AE-23D8-08BCEA174D43}"/>
                </a:ext>
              </a:extLst>
            </p:cNvPr>
            <p:cNvCxnSpPr/>
            <p:nvPr userDrawn="1"/>
          </p:nvCxnSpPr>
          <p:spPr>
            <a:xfrm>
              <a:off x="9096375" y="1497012"/>
              <a:ext cx="30956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62BB247-4598-A983-DEBF-6F042C1DB0BC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9381744" y="-25401"/>
              <a:ext cx="2810256" cy="688340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4E84FEE-D475-A71D-7996-5925602ECF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-1" y="-25403"/>
            <a:ext cx="1210573" cy="20481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7459776D-4049-CB00-C321-0627C169BC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33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EDE114AF-34C6-A062-7340-858BC27DA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97359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406400"/>
            <a:ext cx="4179570" cy="3457971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E045004-3604-59DC-13E0-7A0B2DF78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3296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955F7B05-9431-1FBA-415D-6CF2DF562B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093633" cy="391239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568961"/>
            <a:ext cx="8420100" cy="1780860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97255"/>
            <a:ext cx="3924300" cy="464499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07FF22E3-5928-787E-B062-FA18127D3BD9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2933700" y="3251596"/>
            <a:ext cx="3943627" cy="3234264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97255"/>
            <a:ext cx="3943627" cy="464499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178E4D0B-96F1-45F3-6B2A-5FA31A37257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410173" y="3251595"/>
            <a:ext cx="3943627" cy="3234264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5F41582C-9AD2-F126-40F3-D43E77D158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6926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341F76B1-7BEF-7A88-1394-1164BFF08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012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41120" y="558801"/>
            <a:ext cx="9953308" cy="1780860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A217F83-0BDB-C70B-29FE-2651DE1915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429817" y="0"/>
            <a:ext cx="7762183" cy="2754814"/>
            <a:chOff x="7334250" y="0"/>
            <a:chExt cx="4857750" cy="1724025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0C62368-3F79-C078-7086-B23D2F5A09F8}"/>
                </a:ext>
              </a:extLst>
            </p:cNvPr>
            <p:cNvCxnSpPr/>
            <p:nvPr userDrawn="1"/>
          </p:nvCxnSpPr>
          <p:spPr>
            <a:xfrm flipH="1" flipV="1">
              <a:off x="7334250" y="0"/>
              <a:ext cx="485775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09BDD71-BF2E-BDB0-A625-D8371AEA1CA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487150" y="0"/>
              <a:ext cx="704850" cy="17240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83354B96-CD25-BE1C-8CA2-3825F820B75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41120" y="2960877"/>
            <a:ext cx="2722880" cy="35128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CDD81865-54C7-7674-4B2E-041D05C1D146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1341120" y="3392035"/>
            <a:ext cx="2722880" cy="2907164"/>
          </a:xfrm>
        </p:spPr>
        <p:txBody>
          <a:bodyPr tIns="0">
            <a:normAutofit/>
          </a:bodyPr>
          <a:lstStyle>
            <a:lvl1pPr marL="283464" indent="-283464">
              <a:lnSpc>
                <a:spcPct val="100000"/>
              </a:lnSpc>
              <a:buFont typeface="+mj-lt"/>
              <a:buAutoNum type="arabicPeriod"/>
              <a:defRPr sz="1800" b="0" spc="50" baseline="0"/>
            </a:lvl1pPr>
            <a:lvl2pPr marL="566928" indent="-342900">
              <a:lnSpc>
                <a:spcPct val="100000"/>
              </a:lnSpc>
              <a:spcBef>
                <a:spcPts val="1000"/>
              </a:spcBef>
              <a:buFont typeface="+mj-lt"/>
              <a:buAutoNum type="alphaLcPeriod"/>
              <a:defRPr sz="1800" spc="50" baseline="0"/>
            </a:lvl2pPr>
            <a:lvl3pPr marL="850392" indent="-342900">
              <a:lnSpc>
                <a:spcPct val="100000"/>
              </a:lnSpc>
              <a:spcBef>
                <a:spcPts val="1000"/>
              </a:spcBef>
              <a:buFont typeface="+mj-lt"/>
              <a:buAutoNum type="arabicParenR"/>
              <a:defRPr sz="1800" spc="50" baseline="0"/>
            </a:lvl3pPr>
            <a:lvl4pPr marL="1042416" indent="-342900">
              <a:lnSpc>
                <a:spcPct val="100000"/>
              </a:lnSpc>
              <a:spcBef>
                <a:spcPts val="1000"/>
              </a:spcBef>
              <a:buFont typeface="+mj-lt"/>
              <a:buAutoNum type="alphaLcParenR"/>
              <a:defRPr sz="1800" spc="50" baseline="0"/>
            </a:lvl4pPr>
            <a:lvl5pPr marL="1074420" indent="-400050">
              <a:lnSpc>
                <a:spcPct val="100000"/>
              </a:lnSpc>
              <a:spcBef>
                <a:spcPts val="1000"/>
              </a:spcBef>
              <a:buFont typeface="+mj-lt"/>
              <a:buAutoNum type="romanLcPeriod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6F39BA57-7F1C-623F-BC7F-B689C5AC33EA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4754881" y="2960877"/>
            <a:ext cx="5516880" cy="35128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94BF07A4-5A33-0B3C-A378-AB2435F1D5F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754881" y="3324859"/>
            <a:ext cx="5506720" cy="3031489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63DC63A6-41FE-6C2D-9A53-0AE4A6DBF39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1333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0B5130EC-B05B-5489-FBEC-DBEB6D1E737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20855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B2CC92D-F90A-CB67-4860-D6939AC295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3094182" y="0"/>
            <a:ext cx="1745673" cy="38977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4" y="1671639"/>
            <a:ext cx="5884027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4C376638-5C5B-8E5B-0C26-8F63B98EA41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28230" y="-9144"/>
            <a:ext cx="5481955" cy="6876288"/>
          </a:xfrm>
          <a:custGeom>
            <a:avLst/>
            <a:gdLst>
              <a:gd name="connsiteX0" fmla="*/ 0 w 5476875"/>
              <a:gd name="connsiteY0" fmla="*/ 0 h 6858000"/>
              <a:gd name="connsiteX1" fmla="*/ 5476875 w 5476875"/>
              <a:gd name="connsiteY1" fmla="*/ 0 h 6858000"/>
              <a:gd name="connsiteX2" fmla="*/ 5476875 w 5476875"/>
              <a:gd name="connsiteY2" fmla="*/ 6858000 h 6858000"/>
              <a:gd name="connsiteX3" fmla="*/ 0 w 5476875"/>
              <a:gd name="connsiteY3" fmla="*/ 6858000 h 6858000"/>
              <a:gd name="connsiteX4" fmla="*/ 0 w 5476875"/>
              <a:gd name="connsiteY4" fmla="*/ 0 h 6858000"/>
              <a:gd name="connsiteX0" fmla="*/ 0 w 5476875"/>
              <a:gd name="connsiteY0" fmla="*/ 0 h 6858000"/>
              <a:gd name="connsiteX1" fmla="*/ 2520315 w 5476875"/>
              <a:gd name="connsiteY1" fmla="*/ 0 h 6858000"/>
              <a:gd name="connsiteX2" fmla="*/ 5476875 w 5476875"/>
              <a:gd name="connsiteY2" fmla="*/ 6858000 h 6858000"/>
              <a:gd name="connsiteX3" fmla="*/ 0 w 5476875"/>
              <a:gd name="connsiteY3" fmla="*/ 6858000 h 6858000"/>
              <a:gd name="connsiteX4" fmla="*/ 0 w 5476875"/>
              <a:gd name="connsiteY4" fmla="*/ 0 h 6858000"/>
              <a:gd name="connsiteX0" fmla="*/ 5080 w 5481955"/>
              <a:gd name="connsiteY0" fmla="*/ 0 h 6858000"/>
              <a:gd name="connsiteX1" fmla="*/ 2525395 w 5481955"/>
              <a:gd name="connsiteY1" fmla="*/ 0 h 6858000"/>
              <a:gd name="connsiteX2" fmla="*/ 5481955 w 5481955"/>
              <a:gd name="connsiteY2" fmla="*/ 6858000 h 6858000"/>
              <a:gd name="connsiteX3" fmla="*/ 5080 w 5481955"/>
              <a:gd name="connsiteY3" fmla="*/ 6858000 h 6858000"/>
              <a:gd name="connsiteX4" fmla="*/ 0 w 5481955"/>
              <a:gd name="connsiteY4" fmla="*/ 4805680 h 6858000"/>
              <a:gd name="connsiteX5" fmla="*/ 5080 w 5481955"/>
              <a:gd name="connsiteY5" fmla="*/ 0 h 685800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80568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80568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80568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75996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759960 h 6863080"/>
              <a:gd name="connsiteX5" fmla="*/ 5080 w 5481955"/>
              <a:gd name="connsiteY5" fmla="*/ 0 h 6863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81955" h="6863080">
                <a:moveTo>
                  <a:pt x="5080" y="0"/>
                </a:moveTo>
                <a:lnTo>
                  <a:pt x="2525395" y="0"/>
                </a:lnTo>
                <a:lnTo>
                  <a:pt x="5481955" y="6858000"/>
                </a:lnTo>
                <a:lnTo>
                  <a:pt x="899160" y="6863080"/>
                </a:lnTo>
                <a:cubicBezTo>
                  <a:pt x="506307" y="5933440"/>
                  <a:pt x="413173" y="5720080"/>
                  <a:pt x="0" y="4759960"/>
                </a:cubicBezTo>
                <a:cubicBezTo>
                  <a:pt x="1693" y="3158067"/>
                  <a:pt x="3387" y="1601893"/>
                  <a:pt x="5080" y="0"/>
                </a:cubicBezTo>
                <a:close/>
              </a:path>
            </a:pathLst>
          </a:custGeom>
        </p:spPr>
        <p:txBody>
          <a:bodyPr lIns="274320" tIns="91440" bIns="91440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04569D00-2037-2A8D-943B-22FAC1C0B6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25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75967A9D-0B53-4F3F-0872-495C23A33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643B0E9A-A777-8745-6A36-0A79CB5E036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5453725" y="3660774"/>
            <a:ext cx="5907176" cy="2536826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5214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177805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9061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9" r:id="rId3"/>
    <p:sldLayoutId id="2147483670" r:id="rId4"/>
    <p:sldLayoutId id="2147483651" r:id="rId5"/>
    <p:sldLayoutId id="2147483671" r:id="rId6"/>
    <p:sldLayoutId id="2147483672" r:id="rId7"/>
    <p:sldLayoutId id="2147483673" r:id="rId8"/>
    <p:sldLayoutId id="2147483664" r:id="rId9"/>
    <p:sldLayoutId id="2147483674" r:id="rId10"/>
    <p:sldLayoutId id="2147483653" r:id="rId11"/>
    <p:sldLayoutId id="2147483667" r:id="rId12"/>
    <p:sldLayoutId id="2147483665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75451-6A4B-484B-9ED1-353CCE25B0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41918" y="3329790"/>
            <a:ext cx="4941771" cy="3200400"/>
          </a:xfrm>
        </p:spPr>
        <p:txBody>
          <a:bodyPr anchor="ctr"/>
          <a:lstStyle/>
          <a:p>
            <a:r>
              <a:rPr lang="en-US" dirty="0"/>
              <a:t>Rapid Estimation of Mission Feasibility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70CE7B-5320-4AA5-9FD6-C043C1942B10}"/>
              </a:ext>
            </a:extLst>
          </p:cNvPr>
          <p:cNvSpPr txBox="1"/>
          <p:nvPr/>
        </p:nvSpPr>
        <p:spPr>
          <a:xfrm>
            <a:off x="1092821" y="5754029"/>
            <a:ext cx="107051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this is a summary of methods originally developed and presented by Dr. Seth Tau, around 2018, whose PhD work in our team focused on generalized estimation methods.</a:t>
            </a:r>
          </a:p>
        </p:txBody>
      </p:sp>
    </p:spTree>
    <p:extLst>
      <p:ext uri="{BB962C8B-B14F-4D97-AF65-F5344CB8AC3E}">
        <p14:creationId xmlns:p14="http://schemas.microsoft.com/office/powerpoint/2010/main" val="25860588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F1EDE-5423-435C-B149-87AB1BC22B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67200" y="1615736"/>
            <a:ext cx="4179570" cy="1524735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64C29E-DF30-4DC6-AB95-2016F9A703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3238103"/>
            <a:ext cx="4179570" cy="2850181"/>
          </a:xfrm>
        </p:spPr>
        <p:txBody>
          <a:bodyPr>
            <a:noAutofit/>
          </a:bodyPr>
          <a:lstStyle/>
          <a:p>
            <a:r>
              <a:rPr lang="en-US" dirty="0"/>
              <a:t>Sean Brenan</a:t>
            </a:r>
          </a:p>
          <a:p>
            <a:r>
              <a:rPr lang="en-US" dirty="0"/>
              <a:t>Professor of Mechanical Engineering</a:t>
            </a:r>
          </a:p>
          <a:p>
            <a:r>
              <a:rPr lang="en-US" dirty="0"/>
              <a:t>Penn State University</a:t>
            </a:r>
          </a:p>
          <a:p>
            <a:r>
              <a:rPr lang="en-US" dirty="0"/>
              <a:t>sbrennan@psu.edu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127D99-645F-4FCF-9573-FDFE2A344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97875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F5859-10C9-4588-9727-B9362E26C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0" y="1020445"/>
            <a:ext cx="2895600" cy="1325563"/>
          </a:xfrm>
        </p:spPr>
        <p:txBody>
          <a:bodyPr/>
          <a:lstStyle/>
          <a:p>
            <a:r>
              <a:rPr lang="en-US" dirty="0"/>
              <a:t>Overview of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71D7E5-EF66-4BCD-8DAA-E9061157F0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0" y="2674013"/>
            <a:ext cx="2895600" cy="3269589"/>
          </a:xfrm>
        </p:spPr>
        <p:txBody>
          <a:bodyPr>
            <a:normAutofit/>
          </a:bodyPr>
          <a:lstStyle/>
          <a:p>
            <a:r>
              <a:rPr lang="en-US" dirty="0"/>
              <a:t>Estimation of average edge length</a:t>
            </a:r>
          </a:p>
          <a:p>
            <a:r>
              <a:rPr lang="en-US" dirty="0"/>
              <a:t>Estimation of total distance</a:t>
            </a:r>
          </a:p>
          <a:p>
            <a:r>
              <a:rPr lang="en-US" dirty="0"/>
              <a:t>Estimation of mission duration</a:t>
            </a:r>
          </a:p>
          <a:p>
            <a:r>
              <a:rPr lang="en-US" dirty="0"/>
              <a:t>Validation tests of method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02A8827-B1A1-2D2F-D6DD-E886B886C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32195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8DBD1-DB29-D44F-FD5A-3071BB37EF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1350" y="487018"/>
            <a:ext cx="4179570" cy="3377354"/>
          </a:xfrm>
        </p:spPr>
        <p:txBody>
          <a:bodyPr/>
          <a:lstStyle/>
          <a:p>
            <a:r>
              <a:rPr lang="en-US" dirty="0"/>
              <a:t>Average Edge Length Estimation</a:t>
            </a:r>
          </a:p>
        </p:txBody>
      </p:sp>
    </p:spTree>
    <p:extLst>
      <p:ext uri="{BB962C8B-B14F-4D97-AF65-F5344CB8AC3E}">
        <p14:creationId xmlns:p14="http://schemas.microsoft.com/office/powerpoint/2010/main" val="6087961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AFA5E-469B-2BFC-9D4E-BD1EC6E48C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38545" y="2056908"/>
            <a:ext cx="4179570" cy="3376691"/>
          </a:xfrm>
        </p:spPr>
        <p:txBody>
          <a:bodyPr/>
          <a:lstStyle/>
          <a:p>
            <a:r>
              <a:rPr lang="en-US" dirty="0"/>
              <a:t>Start with the Search Area. Assume it has some characteristic length, L, where L is the length of one Side. Let’s assume 360 miles</a:t>
            </a:r>
          </a:p>
        </p:txBody>
      </p:sp>
      <p:pic>
        <p:nvPicPr>
          <p:cNvPr id="16" name="Picture Placeholder 15" descr="Blueprint of style of a map">
            <a:extLst>
              <a:ext uri="{FF2B5EF4-FFF2-40B4-BE49-F238E27FC236}">
                <a16:creationId xmlns:a16="http://schemas.microsoft.com/office/drawing/2014/main" id="{448EF356-1822-E2AE-2794-322870D4C22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26078" r="26078"/>
          <a:stretch/>
        </p:blipFill>
        <p:spPr>
          <a:xfrm>
            <a:off x="0" y="-14605"/>
            <a:ext cx="6576291" cy="6872605"/>
          </a:xfr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44268F6-A361-9907-F87F-9C4377ECAE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4971189" y="933424"/>
            <a:ext cx="174227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rrow: Up-Down 2">
            <a:extLst>
              <a:ext uri="{FF2B5EF4-FFF2-40B4-BE49-F238E27FC236}">
                <a16:creationId xmlns:a16="http://schemas.microsoft.com/office/drawing/2014/main" id="{C16F6463-7B64-F4E7-D106-C1A8DF195E49}"/>
              </a:ext>
            </a:extLst>
          </p:cNvPr>
          <p:cNvSpPr/>
          <p:nvPr/>
        </p:nvSpPr>
        <p:spPr>
          <a:xfrm>
            <a:off x="6064536" y="1110405"/>
            <a:ext cx="648929" cy="4164945"/>
          </a:xfrm>
          <a:prstGeom prst="up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BB8E506-E74A-9366-77F0-AFA6728D75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6064536" y="5474944"/>
            <a:ext cx="174227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F3DA7E2E-A24E-980E-AE75-97323DA960BB}"/>
              </a:ext>
            </a:extLst>
          </p:cNvPr>
          <p:cNvSpPr txBox="1"/>
          <p:nvPr/>
        </p:nvSpPr>
        <p:spPr>
          <a:xfrm>
            <a:off x="6762996" y="5566308"/>
            <a:ext cx="47306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Helpful knowledge for maps: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Each degree of Latitude or Longitude is usually about 70 miles. So, roughly, a 1 arc-minute is about a mile</a:t>
            </a:r>
          </a:p>
        </p:txBody>
      </p:sp>
    </p:spTree>
    <p:extLst>
      <p:ext uri="{BB962C8B-B14F-4D97-AF65-F5344CB8AC3E}">
        <p14:creationId xmlns:p14="http://schemas.microsoft.com/office/powerpoint/2010/main" val="22414591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2121177"/>
          </a:xfrm>
        </p:spPr>
        <p:txBody>
          <a:bodyPr/>
          <a:lstStyle/>
          <a:p>
            <a:r>
              <a:rPr lang="en-US" dirty="0"/>
              <a:t>Count the Number of POINTS IN the area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22388" y="2763078"/>
            <a:ext cx="7288212" cy="340705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This can be number of mission goals, grid size, etc.</a:t>
            </a:r>
          </a:p>
          <a:p>
            <a:pPr lvl="1"/>
            <a:r>
              <a:rPr lang="en-US" dirty="0"/>
              <a:t>It should represent the distance between edges, where each edge is an independent direction to a target. </a:t>
            </a:r>
          </a:p>
          <a:p>
            <a:pPr lvl="1"/>
            <a:r>
              <a:rPr lang="en-US" dirty="0"/>
              <a:t>Treat clusters of targets as one target</a:t>
            </a:r>
          </a:p>
          <a:p>
            <a:pPr marL="0" lvl="1" indent="0">
              <a:buNone/>
            </a:pPr>
            <a:r>
              <a:rPr lang="en-US" dirty="0"/>
              <a:t>Let’s assume high, or 36 for this example, since it’s a perfect square and makes math easy.</a:t>
            </a:r>
          </a:p>
          <a:p>
            <a:pPr lvl="1"/>
            <a:endParaRPr lang="en-US" dirty="0"/>
          </a:p>
          <a:p>
            <a:pPr marL="0" lvl="1" indent="0">
              <a:buNone/>
            </a:pPr>
            <a:r>
              <a:rPr lang="en-US" b="1" dirty="0"/>
              <a:t>The number of points per edge is, assuming points are spread roughly evenly over the search area, the square-root of the number of points. Or in this example, 6 on each edge.</a:t>
            </a:r>
          </a:p>
          <a:p>
            <a:pPr marL="0" lvl="1" indent="0">
              <a:buNone/>
            </a:pPr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ECE635A2-70B8-3EAB-6A18-952B02EBA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15163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C97BE-403B-122E-90D1-2788978A0B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87961" y="2370021"/>
            <a:ext cx="5025637" cy="3457971"/>
          </a:xfrm>
        </p:spPr>
        <p:txBody>
          <a:bodyPr/>
          <a:lstStyle/>
          <a:p>
            <a:r>
              <a:rPr lang="en-US" dirty="0"/>
              <a:t>The Average edge length is then simply The Edge length Divided by the number of points per edge.</a:t>
            </a:r>
            <a:br>
              <a:rPr lang="en-US" dirty="0"/>
            </a:br>
            <a:r>
              <a:rPr lang="en-US" dirty="0"/>
              <a:t>For this example:</a:t>
            </a:r>
            <a:br>
              <a:rPr lang="en-US" dirty="0"/>
            </a:br>
            <a:r>
              <a:rPr lang="en-US" dirty="0"/>
              <a:t>360 miles/6 = </a:t>
            </a:r>
            <a:br>
              <a:rPr lang="en-US" dirty="0"/>
            </a:br>
            <a:r>
              <a:rPr lang="en-US" dirty="0"/>
              <a:t>60 miles per edge</a:t>
            </a:r>
          </a:p>
        </p:txBody>
      </p:sp>
    </p:spTree>
    <p:extLst>
      <p:ext uri="{BB962C8B-B14F-4D97-AF65-F5344CB8AC3E}">
        <p14:creationId xmlns:p14="http://schemas.microsoft.com/office/powerpoint/2010/main" val="3346967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7D9B3-B64F-656A-0D99-161A6C0F5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Estimation of Total Distance is the sum of edges</a:t>
            </a:r>
          </a:p>
        </p:txBody>
      </p:sp>
      <p:pic>
        <p:nvPicPr>
          <p:cNvPr id="5" name="Picture Placeholder 4" descr="Close up of ruler">
            <a:extLst>
              <a:ext uri="{FF2B5EF4-FFF2-40B4-BE49-F238E27FC236}">
                <a16:creationId xmlns:a16="http://schemas.microsoft.com/office/drawing/2014/main" id="{F5699C5F-F3F0-C398-A564-63B7BADBDDE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3437" r="23437"/>
          <a:stretch>
            <a:fillRect/>
          </a:stretch>
        </p:blipFill>
        <p:spPr/>
      </p:pic>
      <p:sp>
        <p:nvSpPr>
          <p:cNvPr id="68" name="Slide Number Placeholder 67">
            <a:extLst>
              <a:ext uri="{FF2B5EF4-FFF2-40B4-BE49-F238E27FC236}">
                <a16:creationId xmlns:a16="http://schemas.microsoft.com/office/drawing/2014/main" id="{AA0ACADD-CC4E-851C-DA07-C22DB97FA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5112969F-EB84-49D5-7100-1FB28870FB30}"/>
              </a:ext>
            </a:extLst>
          </p:cNvPr>
          <p:cNvSpPr>
            <a:spLocks noGrp="1"/>
          </p:cNvSpPr>
          <p:nvPr>
            <p:ph sz="half" idx="14"/>
          </p:nvPr>
        </p:nvSpPr>
        <p:spPr/>
        <p:txBody>
          <a:bodyPr>
            <a:normAutofit/>
          </a:bodyPr>
          <a:lstStyle/>
          <a:p>
            <a:r>
              <a:rPr lang="en-US" dirty="0"/>
              <a:t>Total distance is average distance per edge multiplied by number of edges</a:t>
            </a:r>
          </a:p>
          <a:p>
            <a:pPr marL="0" lvl="1" indent="0">
              <a:buNone/>
            </a:pPr>
            <a:r>
              <a:rPr lang="en-US" dirty="0"/>
              <a:t>    36 edges *60 miles/edge = 2000 to 2500 miles</a:t>
            </a:r>
          </a:p>
          <a:p>
            <a:pPr marL="0" lvl="1" indent="0">
              <a:buNone/>
            </a:pPr>
            <a:r>
              <a:rPr lang="en-US" dirty="0"/>
              <a:t>If we look at the math, it is</a:t>
            </a:r>
          </a:p>
          <a:p>
            <a:pPr marL="0" lvl="1" indent="0">
              <a:buNone/>
            </a:pPr>
            <a:r>
              <a:rPr lang="en-US" dirty="0"/>
              <a:t>	N * L/N^0.5 = L * N^0.5</a:t>
            </a:r>
          </a:p>
          <a:p>
            <a:pPr marL="0" lvl="1" indent="0">
              <a:buNone/>
            </a:pPr>
            <a:r>
              <a:rPr lang="en-US" dirty="0"/>
              <a:t>Where L is side length, N is number of goals.</a:t>
            </a:r>
          </a:p>
        </p:txBody>
      </p:sp>
    </p:spTree>
    <p:extLst>
      <p:ext uri="{BB962C8B-B14F-4D97-AF65-F5344CB8AC3E}">
        <p14:creationId xmlns:p14="http://schemas.microsoft.com/office/powerpoint/2010/main" val="6369298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18FC28-E0BD-4387-B8BE-9965D1A57F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6874" y="1671639"/>
            <a:ext cx="5884027" cy="1204912"/>
          </a:xfrm>
        </p:spPr>
        <p:txBody>
          <a:bodyPr>
            <a:normAutofit/>
          </a:bodyPr>
          <a:lstStyle/>
          <a:p>
            <a:r>
              <a:rPr lang="en-US" dirty="0"/>
              <a:t>Estimation of mission duration is Straightforward</a:t>
            </a:r>
          </a:p>
        </p:txBody>
      </p:sp>
      <p:pic>
        <p:nvPicPr>
          <p:cNvPr id="47" name="Picture Placeholder 46" descr="White stopwatch">
            <a:extLst>
              <a:ext uri="{FF2B5EF4-FFF2-40B4-BE49-F238E27FC236}">
                <a16:creationId xmlns:a16="http://schemas.microsoft.com/office/drawing/2014/main" id="{F55BC7A4-EE4B-7EFC-C325-408D66C3CBA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52548" t="-21208" r="-21562" b="-8646"/>
          <a:stretch>
            <a:fillRect/>
          </a:stretch>
        </p:blipFill>
        <p:spPr>
          <a:xfrm>
            <a:off x="313933" y="0"/>
            <a:ext cx="5481955" cy="6876288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4B8313-9270-4128-8674-3A3E42B80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D19BCA-B61F-4EA6-A1FB-CCA3BD8506FB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5453725" y="3660774"/>
            <a:ext cx="5907176" cy="2536826"/>
          </a:xfrm>
        </p:spPr>
        <p:txBody>
          <a:bodyPr>
            <a:noAutofit/>
          </a:bodyPr>
          <a:lstStyle/>
          <a:p>
            <a:r>
              <a:rPr lang="en-US" dirty="0"/>
              <a:t>Take average speed, say 50 mph, and use this to estimate mission time. For 2200 miles, this is about 45 hours.</a:t>
            </a:r>
          </a:p>
          <a:p>
            <a:endParaRPr lang="en-US" dirty="0"/>
          </a:p>
          <a:p>
            <a:r>
              <a:rPr lang="en-US" dirty="0"/>
              <a:t>The formula:   Time = N^0.5 * L / V</a:t>
            </a:r>
          </a:p>
          <a:p>
            <a:r>
              <a:rPr lang="en-US" dirty="0"/>
              <a:t>Where N is number of goals, L is side length, V is velocity</a:t>
            </a:r>
          </a:p>
          <a:p>
            <a:endParaRPr lang="en-US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87F08D6-2CA7-4A5A-BE34-07113DCA53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0" y="876300"/>
            <a:ext cx="5246255" cy="17098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28616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6E33814-C925-B486-5640-125D74637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1"/>
            <a:ext cx="7288282" cy="668342"/>
          </a:xfrm>
        </p:spPr>
        <p:txBody>
          <a:bodyPr/>
          <a:lstStyle/>
          <a:p>
            <a:r>
              <a:rPr lang="en-US" dirty="0"/>
              <a:t>Does this work? Yes!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28B6724-511D-99CA-6869-AED040E7AE2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(Code is from: https://www.mathworks.com/help/optim/ug/traveling-salesman-problem-based.html)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E66763-FFF6-1BC8-3850-F6517D793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0982B52-11A4-9BCB-AE25-BD04C20867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060759"/>
            <a:ext cx="5334000" cy="40005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0066A6C-666B-410F-B95F-F02DA5DC34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1060759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911698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ustom" id="{F85C13B5-8B75-4CB8-BA5E-9CAC0747196D}" vid="{617487EE-AB70-4C55-8A81-E6744CC4A2C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EDE3176-A15D-46A3-BDDB-64A0D736322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9168DCE-134F-4610-A6AA-88CEBE8D71D2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CABF691C-888B-4061-8A6F-D5CE84A0254B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{239DE893-546F-4C09-A87D-FAE0E32AFFE7}TF7521aafa-c748-4c40-a498-ba511be234dc5b1b6097_win32-5039330bb2f3</Template>
  <TotalTime>111</TotalTime>
  <Words>446</Words>
  <Application>Microsoft Office PowerPoint</Application>
  <PresentationFormat>Widescreen</PresentationFormat>
  <Paragraphs>57</Paragraphs>
  <Slides>10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Tenorite</vt:lpstr>
      <vt:lpstr>Custom</vt:lpstr>
      <vt:lpstr>Rapid Estimation of Mission Feasibility</vt:lpstr>
      <vt:lpstr>Overview of method</vt:lpstr>
      <vt:lpstr>Average Edge Length Estimation</vt:lpstr>
      <vt:lpstr>Start with the Search Area. Assume it has some characteristic length, L, where L is the length of one Side. Let’s assume 360 miles</vt:lpstr>
      <vt:lpstr>Count the Number of POINTS IN the area</vt:lpstr>
      <vt:lpstr>The Average edge length is then simply The Edge length Divided by the number of points per edge. For this example: 360 miles/6 =  60 miles per edge</vt:lpstr>
      <vt:lpstr>Estimation of Total Distance is the sum of edges</vt:lpstr>
      <vt:lpstr>Estimation of mission duration is Straightforward</vt:lpstr>
      <vt:lpstr>Does this work? Yes!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Rapid Estimation of Mission Feasibility</dc:title>
  <dc:creator>Brennan, Sean N</dc:creator>
  <cp:lastModifiedBy>Brennan, Sean N</cp:lastModifiedBy>
  <cp:revision>5</cp:revision>
  <dcterms:created xsi:type="dcterms:W3CDTF">2025-07-30T10:49:44Z</dcterms:created>
  <dcterms:modified xsi:type="dcterms:W3CDTF">2025-07-30T15:03:31Z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